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58" r:id="rId5"/>
    <p:sldId id="265" r:id="rId6"/>
    <p:sldId id="259" r:id="rId7"/>
    <p:sldId id="266" r:id="rId8"/>
    <p:sldId id="260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Lato" panose="020F0502020204030203" pitchFamily="34" charset="0"/>
      <p:regular r:id="rId18"/>
      <p:bold r:id="rId1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4F66EFE-E928-4EB3-8D8D-6E0B5FF8C01F}">
          <p14:sldIdLst>
            <p14:sldId id="256"/>
            <p14:sldId id="257"/>
            <p14:sldId id="264"/>
          </p14:sldIdLst>
        </p14:section>
        <p14:section name="Sección sin título" id="{8E201C7A-E2F0-44E7-9500-D61A0B6D5638}">
          <p14:sldIdLst>
            <p14:sldId id="258"/>
            <p14:sldId id="265"/>
            <p14:sldId id="259"/>
            <p14:sldId id="266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5"/>
    <a:srgbClr val="E5DF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6871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Generaciones de los Lenguajes de Programación: Una Perspectiva Histórica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39963" y="3532027"/>
            <a:ext cx="6417501" cy="2796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altLang="es-MX" sz="2800" dirty="0"/>
              <a:t>La programaci</a:t>
            </a:r>
            <a:r>
              <a:rPr lang="en-US" altLang="en-US" sz="2800" dirty="0"/>
              <a:t>ó</a:t>
            </a:r>
            <a:r>
              <a:rPr lang="en-US" altLang="es-MX" sz="2800" dirty="0"/>
              <a:t>n ha sido clave en la evoluci</a:t>
            </a:r>
            <a:r>
              <a:rPr lang="en-US" altLang="en-US" sz="2800" dirty="0"/>
              <a:t>ó</a:t>
            </a:r>
            <a:r>
              <a:rPr lang="en-US" altLang="es-MX" sz="2800" dirty="0"/>
              <a:t>n de la inform</a:t>
            </a:r>
            <a:r>
              <a:rPr lang="en-US" altLang="en-US" sz="2800" dirty="0"/>
              <a:t>á</a:t>
            </a:r>
            <a:r>
              <a:rPr lang="en-US" altLang="es-MX" sz="2800" dirty="0"/>
              <a:t>tica. Desde los primeros sistemas que operaban con interruptores hasta los lenguajes actuales que hacen posible la inteligencia artificial, su desarrollo no ha dejado de avanzar.</a:t>
            </a:r>
          </a:p>
          <a:p>
            <a:pPr marL="0" indent="0">
              <a:lnSpc>
                <a:spcPts val="2850"/>
              </a:lnSpc>
              <a:buNone/>
            </a:pPr>
            <a:endParaRPr lang="en-US" altLang="es-MX" dirty="0"/>
          </a:p>
          <a:p>
            <a:pPr marL="0" indent="0">
              <a:lnSpc>
                <a:spcPts val="2850"/>
              </a:lnSpc>
              <a:buNone/>
            </a:pPr>
            <a:endParaRPr lang="en-US" altLang="es-MX" dirty="0"/>
          </a:p>
          <a:p>
            <a:pPr marL="0" indent="0">
              <a:lnSpc>
                <a:spcPts val="2850"/>
              </a:lnSpc>
              <a:buNone/>
            </a:pPr>
            <a:endParaRPr lang="en-US" altLang="es-MX" dirty="0"/>
          </a:p>
          <a:p>
            <a:pPr marL="0" indent="0">
              <a:lnSpc>
                <a:spcPts val="2850"/>
              </a:lnSpc>
              <a:buNone/>
            </a:pPr>
            <a:endParaRPr lang="en-US" altLang="es-MX" dirty="0"/>
          </a:p>
          <a:p>
            <a:pPr marL="0" indent="0">
              <a:lnSpc>
                <a:spcPts val="2850"/>
              </a:lnSpc>
              <a:buNone/>
            </a:pPr>
            <a:endParaRPr lang="en-US" altLang="es-MX" dirty="0"/>
          </a:p>
          <a:p>
            <a:pPr marL="0" indent="0">
              <a:lnSpc>
                <a:spcPts val="2850"/>
              </a:lnSpc>
              <a:buNone/>
            </a:pPr>
            <a:endParaRPr lang="en-US" altLang="es-MX" dirty="0"/>
          </a:p>
          <a:p>
            <a:pPr marL="0" indent="0">
              <a:lnSpc>
                <a:spcPts val="2850"/>
              </a:lnSpc>
              <a:buNone/>
            </a:pPr>
            <a:endParaRPr lang="en-US" altLang="es-MX" dirty="0"/>
          </a:p>
          <a:p>
            <a:pPr marL="0" indent="0">
              <a:lnSpc>
                <a:spcPts val="2850"/>
              </a:lnSpc>
              <a:buNone/>
            </a:pPr>
            <a:endParaRPr lang="en-US" altLang="es-MX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378" y="425450"/>
            <a:ext cx="7665244" cy="132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Tendencias Actuales y Futuras en Lenguajes de Programación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4773" y="2389703"/>
            <a:ext cx="22860" cy="5087303"/>
          </a:xfrm>
          <a:prstGeom prst="roundRect">
            <a:avLst>
              <a:gd name="adj" fmla="val 138618"/>
            </a:avLst>
          </a:prstGeom>
          <a:solidFill>
            <a:srgbClr val="CBC5B8"/>
          </a:solidFill>
        </p:spPr>
      </p:sp>
      <p:sp>
        <p:nvSpPr>
          <p:cNvPr id="5" name="Shape 2"/>
          <p:cNvSpPr/>
          <p:nvPr/>
        </p:nvSpPr>
        <p:spPr>
          <a:xfrm>
            <a:off x="1270992" y="2853571"/>
            <a:ext cx="739378" cy="22860"/>
          </a:xfrm>
          <a:prstGeom prst="roundRect">
            <a:avLst>
              <a:gd name="adj" fmla="val 138618"/>
            </a:avLst>
          </a:prstGeom>
          <a:solidFill>
            <a:srgbClr val="CBC5B8"/>
          </a:solidFill>
        </p:spPr>
      </p:sp>
      <p:sp>
        <p:nvSpPr>
          <p:cNvPr id="6" name="Shape 3"/>
          <p:cNvSpPr/>
          <p:nvPr/>
        </p:nvSpPr>
        <p:spPr>
          <a:xfrm>
            <a:off x="818555" y="2627352"/>
            <a:ext cx="475298" cy="475298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7" name="Text 4"/>
          <p:cNvSpPr/>
          <p:nvPr/>
        </p:nvSpPr>
        <p:spPr>
          <a:xfrm>
            <a:off x="964287" y="2706529"/>
            <a:ext cx="183833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8015" y="2600920"/>
            <a:ext cx="2640568" cy="3300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Inteligencia Artificial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8015" y="3057644"/>
            <a:ext cx="6186607" cy="6757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Python y R dominan el campo, impulsando el aprendizaje automático.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270992" y="4619744"/>
            <a:ext cx="739378" cy="22860"/>
          </a:xfrm>
          <a:prstGeom prst="roundRect">
            <a:avLst>
              <a:gd name="adj" fmla="val 138618"/>
            </a:avLst>
          </a:prstGeom>
          <a:solidFill>
            <a:srgbClr val="CBC5B8"/>
          </a:solidFill>
        </p:spPr>
      </p:sp>
      <p:sp>
        <p:nvSpPr>
          <p:cNvPr id="11" name="Shape 8"/>
          <p:cNvSpPr/>
          <p:nvPr/>
        </p:nvSpPr>
        <p:spPr>
          <a:xfrm>
            <a:off x="818555" y="4393525"/>
            <a:ext cx="475298" cy="475298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12" name="Text 9"/>
          <p:cNvSpPr/>
          <p:nvPr/>
        </p:nvSpPr>
        <p:spPr>
          <a:xfrm>
            <a:off x="964287" y="4472702"/>
            <a:ext cx="183833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8015" y="4367093"/>
            <a:ext cx="2690574" cy="3300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Computación Cuántica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8015" y="4823817"/>
            <a:ext cx="6186607" cy="6757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Nuevos lenguajes para aprovechar el poder de los ordenadores cuánticos.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1270992" y="6385917"/>
            <a:ext cx="739378" cy="22860"/>
          </a:xfrm>
          <a:prstGeom prst="roundRect">
            <a:avLst>
              <a:gd name="adj" fmla="val 138618"/>
            </a:avLst>
          </a:prstGeom>
          <a:solidFill>
            <a:srgbClr val="CBC5B8"/>
          </a:solidFill>
        </p:spPr>
      </p:sp>
      <p:sp>
        <p:nvSpPr>
          <p:cNvPr id="16" name="Shape 13"/>
          <p:cNvSpPr/>
          <p:nvPr/>
        </p:nvSpPr>
        <p:spPr>
          <a:xfrm>
            <a:off x="818555" y="6159698"/>
            <a:ext cx="475298" cy="475298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17" name="Text 14"/>
          <p:cNvSpPr/>
          <p:nvPr/>
        </p:nvSpPr>
        <p:spPr>
          <a:xfrm>
            <a:off x="964287" y="6238875"/>
            <a:ext cx="183833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8015" y="6133267"/>
            <a:ext cx="2640568" cy="3300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Desarrollo Web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8015" y="6589990"/>
            <a:ext cx="6186607" cy="6757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JavaScript evoluciona con frameworks modernos como React y Angular.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4363"/>
            <a:ext cx="13068776" cy="13944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Conclusiones: Evolución e Impacto de las Generaciones de Lenguajes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020" y="2454950"/>
            <a:ext cx="1293733" cy="794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6924" y="2714863"/>
            <a:ext cx="161687" cy="446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4917758" y="2677954"/>
            <a:ext cx="9436195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Productividad</a:t>
            </a: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(</a:t>
            </a:r>
            <a:r>
              <a:rPr lang="es-MX" sz="2400" b="0" i="0" dirty="0">
                <a:solidFill>
                  <a:srgbClr val="4A4A45"/>
                </a:solidFill>
                <a:effectLst/>
                <a:latin typeface="Google Sans"/>
              </a:rPr>
              <a:t>tiene la capacidad de generar beneficios, frutos, </a:t>
            </a:r>
            <a:r>
              <a:rPr lang="es-MX" sz="2400" b="0" i="0" dirty="0" err="1">
                <a:solidFill>
                  <a:srgbClr val="4A4A45"/>
                </a:solidFill>
                <a:effectLst/>
                <a:latin typeface="Google Sans"/>
              </a:rPr>
              <a:t>etc</a:t>
            </a:r>
            <a:r>
              <a:rPr lang="es-MX" sz="2400" b="0" i="0" dirty="0">
                <a:solidFill>
                  <a:srgbClr val="4A4A45"/>
                </a:solidFill>
                <a:effectLst/>
                <a:latin typeface="Google Sans"/>
              </a:rPr>
              <a:t>)</a:t>
            </a:r>
            <a:endParaRPr lang="en-US" sz="2150" dirty="0">
              <a:solidFill>
                <a:srgbClr val="4A4A45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4750475" y="3262074"/>
            <a:ext cx="9043392" cy="15240"/>
          </a:xfrm>
          <a:prstGeom prst="roundRect">
            <a:avLst>
              <a:gd name="adj" fmla="val 219596"/>
            </a:avLst>
          </a:prstGeom>
          <a:solidFill>
            <a:srgbClr val="CBC5B8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154" y="3305175"/>
            <a:ext cx="2587585" cy="794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043" y="3479363"/>
            <a:ext cx="161687" cy="446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415657" y="3389412"/>
            <a:ext cx="7746012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Abstracción (</a:t>
            </a:r>
            <a:r>
              <a:rPr lang="es-MX" sz="2400" b="0" i="0" dirty="0">
                <a:solidFill>
                  <a:srgbClr val="4A4A45"/>
                </a:solidFill>
                <a:effectLst/>
                <a:latin typeface="Google Sans"/>
              </a:rPr>
              <a:t>forma de simplificar la realidad para hacerla más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s-MX" sz="2400" b="0" i="0" dirty="0">
                <a:solidFill>
                  <a:srgbClr val="4A4A45"/>
                </a:solidFill>
                <a:effectLst/>
                <a:latin typeface="Google Sans"/>
              </a:rPr>
              <a:t>manejable y comprensible.</a:t>
            </a:r>
            <a:r>
              <a:rPr lang="pt-BR" sz="2400" b="0" i="0" dirty="0">
                <a:solidFill>
                  <a:srgbClr val="4A4A45"/>
                </a:solidFill>
                <a:effectLst/>
                <a:latin typeface="Google Sans"/>
              </a:rPr>
              <a:t>)</a:t>
            </a:r>
            <a:endParaRPr lang="en-US" sz="2150" dirty="0">
              <a:solidFill>
                <a:srgbClr val="4A4A45"/>
              </a:solidFill>
            </a:endParaRPr>
          </a:p>
        </p:txBody>
      </p:sp>
      <p:sp>
        <p:nvSpPr>
          <p:cNvPr id="10" name="Shape 6"/>
          <p:cNvSpPr/>
          <p:nvPr/>
        </p:nvSpPr>
        <p:spPr>
          <a:xfrm>
            <a:off x="5397460" y="4112300"/>
            <a:ext cx="8396407" cy="15240"/>
          </a:xfrm>
          <a:prstGeom prst="roundRect">
            <a:avLst>
              <a:gd name="adj" fmla="val 219596"/>
            </a:avLst>
          </a:prstGeom>
          <a:solidFill>
            <a:srgbClr val="CBC5B8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287" y="4155400"/>
            <a:ext cx="3881318" cy="7945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7043" y="4329589"/>
            <a:ext cx="161687" cy="446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6044327" y="4239638"/>
            <a:ext cx="6770743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Accesibilidad</a:t>
            </a: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(</a:t>
            </a:r>
            <a:r>
              <a:rPr lang="es-MX" sz="2400" b="0" i="0" dirty="0">
                <a:solidFill>
                  <a:srgbClr val="4A4A45"/>
                </a:solidFill>
                <a:effectLst/>
                <a:latin typeface="Google Sans"/>
              </a:rPr>
              <a:t>busca eliminar barreras y garantizar igualdad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s-MX" sz="2400" b="0" i="0" dirty="0">
                <a:solidFill>
                  <a:srgbClr val="4A4A45"/>
                </a:solidFill>
                <a:effectLst/>
                <a:latin typeface="Google Sans"/>
              </a:rPr>
              <a:t>de oportunidades para todos.)</a:t>
            </a:r>
            <a:endParaRPr lang="en-US" sz="2150" dirty="0">
              <a:solidFill>
                <a:srgbClr val="4A4A45"/>
              </a:solidFill>
            </a:endParaRPr>
          </a:p>
        </p:txBody>
      </p:sp>
      <p:sp>
        <p:nvSpPr>
          <p:cNvPr id="14" name="Shape 9"/>
          <p:cNvSpPr/>
          <p:nvPr/>
        </p:nvSpPr>
        <p:spPr>
          <a:xfrm>
            <a:off x="6044327" y="4962525"/>
            <a:ext cx="7749540" cy="15240"/>
          </a:xfrm>
          <a:prstGeom prst="roundRect">
            <a:avLst>
              <a:gd name="adj" fmla="val 219596"/>
            </a:avLst>
          </a:prstGeom>
          <a:solidFill>
            <a:srgbClr val="CBC5B8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302" y="5005626"/>
            <a:ext cx="5175171" cy="79450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6924" y="5179814"/>
            <a:ext cx="161687" cy="446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1"/>
          <p:cNvSpPr/>
          <p:nvPr/>
        </p:nvSpPr>
        <p:spPr>
          <a:xfrm>
            <a:off x="6746973" y="5087957"/>
            <a:ext cx="6991112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Eficacia(</a:t>
            </a:r>
            <a:r>
              <a:rPr lang="es-MX" sz="2400" b="0" i="0" dirty="0">
                <a:solidFill>
                  <a:srgbClr val="4A4A45"/>
                </a:solidFill>
                <a:effectLst/>
                <a:latin typeface="Google Sans"/>
              </a:rPr>
              <a:t>capacidad de alcanzar un objetivo o resultado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s-MX" sz="2400" b="0" i="0" dirty="0">
                <a:solidFill>
                  <a:srgbClr val="4A4A45"/>
                </a:solidFill>
                <a:effectLst/>
                <a:latin typeface="Google Sans"/>
              </a:rPr>
              <a:t>deseado.)</a:t>
            </a:r>
            <a:endParaRPr lang="en-US" sz="2150" dirty="0">
              <a:solidFill>
                <a:srgbClr val="4A4A45"/>
              </a:solidFill>
            </a:endParaRPr>
          </a:p>
        </p:txBody>
      </p:sp>
      <p:sp>
        <p:nvSpPr>
          <p:cNvPr id="18" name="Shape 12"/>
          <p:cNvSpPr/>
          <p:nvPr/>
        </p:nvSpPr>
        <p:spPr>
          <a:xfrm>
            <a:off x="6691193" y="5812750"/>
            <a:ext cx="7102673" cy="15240"/>
          </a:xfrm>
          <a:prstGeom prst="roundRect">
            <a:avLst>
              <a:gd name="adj" fmla="val 219596"/>
            </a:avLst>
          </a:prstGeom>
          <a:solidFill>
            <a:srgbClr val="CBC5B8"/>
          </a:solidFill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35" y="5855851"/>
            <a:ext cx="6469023" cy="794504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67043" y="6030039"/>
            <a:ext cx="161687" cy="4461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4"/>
          <p:cNvSpPr/>
          <p:nvPr/>
        </p:nvSpPr>
        <p:spPr>
          <a:xfrm>
            <a:off x="7282458" y="5904726"/>
            <a:ext cx="11537450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Fundamentos</a:t>
            </a: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(</a:t>
            </a:r>
            <a:r>
              <a:rPr lang="es-MX" sz="2400" b="0" i="0" dirty="0">
                <a:solidFill>
                  <a:srgbClr val="4A4A45"/>
                </a:solidFill>
                <a:effectLst/>
                <a:latin typeface="Google Sans"/>
              </a:rPr>
              <a:t>bases esenciales que surgieron o se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s-MX" sz="2400" b="0" i="0" dirty="0">
                <a:solidFill>
                  <a:srgbClr val="4A4A45"/>
                </a:solidFill>
                <a:effectLst/>
                <a:latin typeface="Google Sans"/>
              </a:rPr>
              <a:t> reforzaron)</a:t>
            </a:r>
            <a:endParaRPr lang="en-US" sz="2150" dirty="0">
              <a:solidFill>
                <a:srgbClr val="4A4A45"/>
              </a:solidFill>
            </a:endParaRPr>
          </a:p>
        </p:txBody>
      </p:sp>
      <p:sp>
        <p:nvSpPr>
          <p:cNvPr id="22" name="Text 15"/>
          <p:cNvSpPr/>
          <p:nvPr/>
        </p:nvSpPr>
        <p:spPr>
          <a:xfrm>
            <a:off x="780812" y="6901339"/>
            <a:ext cx="13068776" cy="7138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Cada generación ha traído mejoras significativas. La evolución continúa impulsando la innovación. Los lenguajes actuales son más accesibles y eficientes. Su impacto en la tecnología es innegable.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7293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Primera Generación: Lenguaje Máquina (1940s-1950s)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418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Características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22971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Código binario directo. Habian computadoras especificas para ello. Difícil de programar y entender.</a:t>
            </a:r>
          </a:p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332928" y="41418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Ejemplo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332928" y="4751308"/>
            <a:ext cx="3978116" cy="1065848"/>
          </a:xfrm>
          <a:prstGeom prst="roundRect">
            <a:avLst>
              <a:gd name="adj" fmla="val 3192"/>
            </a:avLst>
          </a:prstGeom>
          <a:solidFill>
            <a:srgbClr val="E7E7E4"/>
          </a:solidFill>
        </p:spPr>
      </p:sp>
      <p:sp>
        <p:nvSpPr>
          <p:cNvPr id="7" name="Shape 5"/>
          <p:cNvSpPr/>
          <p:nvPr/>
        </p:nvSpPr>
        <p:spPr>
          <a:xfrm>
            <a:off x="5321618" y="4751308"/>
            <a:ext cx="4000738" cy="1065848"/>
          </a:xfrm>
          <a:prstGeom prst="roundRect">
            <a:avLst>
              <a:gd name="adj" fmla="val 3192"/>
            </a:avLst>
          </a:prstGeom>
          <a:solidFill>
            <a:srgbClr val="E7E7E4"/>
          </a:solidFill>
        </p:spPr>
      </p:sp>
      <p:sp>
        <p:nvSpPr>
          <p:cNvPr id="8" name="Text 6"/>
          <p:cNvSpPr/>
          <p:nvPr/>
        </p:nvSpPr>
        <p:spPr>
          <a:xfrm>
            <a:off x="5548432" y="4921329"/>
            <a:ext cx="35471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highlight>
                  <a:srgbClr val="E7E7E4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10110000 00000001</a:t>
            </a:r>
            <a:endParaRPr lang="en-US" sz="2000" dirty="0"/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highlight>
                  <a:srgbClr val="E7E7E4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10110001 00000010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872067" y="41418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Uso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993576" y="4722971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Programación directa de las primeras computadoras. Tareas específicas y de bajo nivel.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9C628B10-A3E1-E068-65A5-CAB40A21F168}"/>
              </a:ext>
            </a:extLst>
          </p:cNvPr>
          <p:cNvSpPr/>
          <p:nvPr/>
        </p:nvSpPr>
        <p:spPr>
          <a:xfrm>
            <a:off x="789709" y="1499724"/>
            <a:ext cx="6276109" cy="3719945"/>
          </a:xfrm>
          <a:prstGeom prst="rect">
            <a:avLst/>
          </a:prstGeom>
          <a:solidFill>
            <a:srgbClr val="E5DF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026" name="Picture 2" descr="The Journey of ENIAC, the World's First Computer - Sims Lifecycle Services">
            <a:extLst>
              <a:ext uri="{FF2B5EF4-FFF2-40B4-BE49-F238E27FC236}">
                <a16:creationId xmlns:a16="http://schemas.microsoft.com/office/drawing/2014/main" id="{06F4F8FE-7780-43E1-8C8B-8A0275AE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92" y="1732482"/>
            <a:ext cx="5794542" cy="31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0A28AF5-D695-CEB8-04F5-13D737E3B182}"/>
              </a:ext>
            </a:extLst>
          </p:cNvPr>
          <p:cNvSpPr txBox="1"/>
          <p:nvPr/>
        </p:nvSpPr>
        <p:spPr>
          <a:xfrm>
            <a:off x="2982189" y="246325"/>
            <a:ext cx="1922317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</a:rPr>
              <a:t>ENIAC</a:t>
            </a:r>
            <a:endParaRPr lang="es-US" sz="4450" dirty="0">
              <a:solidFill>
                <a:srgbClr val="4A4A45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30B417-820E-9758-5811-075E64963273}"/>
              </a:ext>
            </a:extLst>
          </p:cNvPr>
          <p:cNvSpPr txBox="1"/>
          <p:nvPr/>
        </p:nvSpPr>
        <p:spPr>
          <a:xfrm>
            <a:off x="2789957" y="961866"/>
            <a:ext cx="2275609" cy="79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1940-1945</a:t>
            </a:r>
            <a:endParaRPr lang="en-US" sz="320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.</a:t>
            </a:r>
          </a:p>
        </p:txBody>
      </p:sp>
      <p:sp>
        <p:nvSpPr>
          <p:cNvPr id="8" name="Flecha: doblada hacia arriba 7">
            <a:extLst>
              <a:ext uri="{FF2B5EF4-FFF2-40B4-BE49-F238E27FC236}">
                <a16:creationId xmlns:a16="http://schemas.microsoft.com/office/drawing/2014/main" id="{C11AD2EF-59F0-F92D-478C-56F43DA0F194}"/>
              </a:ext>
            </a:extLst>
          </p:cNvPr>
          <p:cNvSpPr/>
          <p:nvPr/>
        </p:nvSpPr>
        <p:spPr>
          <a:xfrm flipV="1">
            <a:off x="7865922" y="1732482"/>
            <a:ext cx="4208314" cy="1073064"/>
          </a:xfrm>
          <a:prstGeom prst="bentUpArrow">
            <a:avLst>
              <a:gd name="adj1" fmla="val 37662"/>
              <a:gd name="adj2" fmla="val 41946"/>
              <a:gd name="adj3" fmla="val 44054"/>
            </a:avLst>
          </a:prstGeom>
          <a:solidFill>
            <a:srgbClr val="E5DFD2"/>
          </a:solidFill>
          <a:ln>
            <a:solidFill>
              <a:srgbClr val="4A4A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>
              <a:ln>
                <a:solidFill>
                  <a:srgbClr val="E5DFD2"/>
                </a:solidFill>
              </a:ln>
              <a:solidFill>
                <a:srgbClr val="E5DFD2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241593E-A8DF-45B5-1D03-6F3D3EBEEC58}"/>
              </a:ext>
            </a:extLst>
          </p:cNvPr>
          <p:cNvSpPr/>
          <p:nvPr/>
        </p:nvSpPr>
        <p:spPr>
          <a:xfrm>
            <a:off x="8526901" y="3822350"/>
            <a:ext cx="5556536" cy="3203410"/>
          </a:xfrm>
          <a:prstGeom prst="rect">
            <a:avLst/>
          </a:prstGeom>
          <a:solidFill>
            <a:srgbClr val="E5DF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>
              <a:solidFill>
                <a:srgbClr val="FFFFFF"/>
              </a:solidFill>
            </a:endParaRPr>
          </a:p>
        </p:txBody>
      </p:sp>
      <p:pic>
        <p:nvPicPr>
          <p:cNvPr id="1030" name="Picture 6" descr="Código binario | Qué es, Definición y Concepto.">
            <a:extLst>
              <a:ext uri="{FF2B5EF4-FFF2-40B4-BE49-F238E27FC236}">
                <a16:creationId xmlns:a16="http://schemas.microsoft.com/office/drawing/2014/main" id="{E11D6C91-8F3D-342E-7B92-4CE198C4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26" y="4014806"/>
            <a:ext cx="4977240" cy="279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CAE78DD-0DB6-318C-63EF-2C03F0E0E071}"/>
              </a:ext>
            </a:extLst>
          </p:cNvPr>
          <p:cNvSpPr txBox="1"/>
          <p:nvPr/>
        </p:nvSpPr>
        <p:spPr>
          <a:xfrm>
            <a:off x="9175178" y="2971128"/>
            <a:ext cx="4644732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</a:rPr>
              <a:t>Lenguaje binario</a:t>
            </a:r>
            <a:endParaRPr lang="es-US" sz="4450" dirty="0">
              <a:solidFill>
                <a:srgbClr val="4A4A45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695CD59-8D7F-DCBE-2E30-9C15DAA41114}"/>
              </a:ext>
            </a:extLst>
          </p:cNvPr>
          <p:cNvSpPr/>
          <p:nvPr/>
        </p:nvSpPr>
        <p:spPr>
          <a:xfrm>
            <a:off x="1827699" y="5893714"/>
            <a:ext cx="4136696" cy="1629303"/>
          </a:xfrm>
          <a:prstGeom prst="rect">
            <a:avLst/>
          </a:prstGeom>
          <a:solidFill>
            <a:srgbClr val="E5DF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sz="240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48DB0117-1507-2443-81C8-AD730C35DFA6}"/>
              </a:ext>
            </a:extLst>
          </p:cNvPr>
          <p:cNvSpPr/>
          <p:nvPr/>
        </p:nvSpPr>
        <p:spPr>
          <a:xfrm>
            <a:off x="1827699" y="6068543"/>
            <a:ext cx="3977402" cy="996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s-MX" sz="20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sistema de numeración en el que los números se representan utilizando solamente dos cifras: cero y uno</a:t>
            </a:r>
            <a:endParaRPr lang="en-US" sz="2000" dirty="0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79409084-22D4-5067-14F1-D2CE6C575513}"/>
              </a:ext>
            </a:extLst>
          </p:cNvPr>
          <p:cNvSpPr/>
          <p:nvPr/>
        </p:nvSpPr>
        <p:spPr>
          <a:xfrm rot="4043141">
            <a:off x="6835207" y="5085312"/>
            <a:ext cx="820882" cy="1787486"/>
          </a:xfrm>
          <a:prstGeom prst="downArrow">
            <a:avLst/>
          </a:prstGeom>
          <a:solidFill>
            <a:srgbClr val="E5DF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16479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49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519" y="3490913"/>
            <a:ext cx="12064127" cy="6486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Segunda Generación: Lenguaje Ensamblador (1950s)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9" y="4450913"/>
            <a:ext cx="4392454" cy="8303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4045" y="5592604"/>
            <a:ext cx="2594967" cy="324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Características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34045" y="6041588"/>
            <a:ext cx="3977402" cy="996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Uso de </a:t>
            </a:r>
            <a:r>
              <a:rPr lang="en-US" altLang="es-MX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mnem</a:t>
            </a:r>
            <a:r>
              <a:rPr lang="en-US" alt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ó</a:t>
            </a:r>
            <a:r>
              <a:rPr lang="en-US" altLang="es-MX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nicos: Se reemplazan los n</a:t>
            </a:r>
            <a:r>
              <a:rPr lang="en-US" alt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ú</a:t>
            </a:r>
            <a:r>
              <a:rPr lang="en-US" altLang="es-MX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meros binarios por abreviaturas (como ADD para sumar o MOV para mover datos).</a:t>
            </a:r>
            <a:r>
              <a:rPr 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. </a:t>
            </a:r>
            <a:r>
              <a:rPr lang="en-US" altLang="es-MX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Es m</a:t>
            </a:r>
            <a:r>
              <a:rPr lang="en-US" alt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á</a:t>
            </a:r>
            <a:r>
              <a:rPr lang="en-US" altLang="es-MX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s f</a:t>
            </a:r>
            <a:r>
              <a:rPr lang="en-US" alt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á</a:t>
            </a:r>
            <a:r>
              <a:rPr lang="en-US" altLang="es-MX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cil de entender y escribir que el c</a:t>
            </a:r>
            <a:r>
              <a:rPr lang="en-US" alt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ó</a:t>
            </a:r>
            <a:r>
              <a:rPr lang="en-US" altLang="es-MX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digo binario</a:t>
            </a:r>
            <a:r>
              <a:rPr lang="en-US" sz="16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. Necesidad de un ensamblador.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973" y="4450913"/>
            <a:ext cx="4392454" cy="8303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6499" y="5592604"/>
            <a:ext cx="2594967" cy="324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Ejemplo</a:t>
            </a:r>
            <a:endParaRPr lang="en-US" sz="2000" dirty="0"/>
          </a:p>
        </p:txBody>
      </p:sp>
      <p:sp>
        <p:nvSpPr>
          <p:cNvPr id="9" name="Shape 4"/>
          <p:cNvSpPr/>
          <p:nvPr/>
        </p:nvSpPr>
        <p:spPr>
          <a:xfrm>
            <a:off x="5326499" y="6150531"/>
            <a:ext cx="3977402" cy="975598"/>
          </a:xfrm>
          <a:prstGeom prst="roundRect">
            <a:avLst>
              <a:gd name="adj" fmla="val 3192"/>
            </a:avLst>
          </a:prstGeom>
          <a:solidFill>
            <a:srgbClr val="E7E7E4"/>
          </a:solidFill>
        </p:spPr>
      </p:sp>
      <p:sp>
        <p:nvSpPr>
          <p:cNvPr id="10" name="Shape 5"/>
          <p:cNvSpPr/>
          <p:nvPr/>
        </p:nvSpPr>
        <p:spPr>
          <a:xfrm>
            <a:off x="5316141" y="6150531"/>
            <a:ext cx="3998119" cy="975598"/>
          </a:xfrm>
          <a:prstGeom prst="roundRect">
            <a:avLst>
              <a:gd name="adj" fmla="val 3192"/>
            </a:avLst>
          </a:prstGeom>
          <a:solidFill>
            <a:srgbClr val="E7E7E4"/>
          </a:solidFill>
        </p:spPr>
      </p:sp>
      <p:sp>
        <p:nvSpPr>
          <p:cNvPr id="11" name="Text 6"/>
          <p:cNvSpPr/>
          <p:nvPr/>
        </p:nvSpPr>
        <p:spPr>
          <a:xfrm>
            <a:off x="5523667" y="6306145"/>
            <a:ext cx="3583067" cy="664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highlight>
                  <a:srgbClr val="E7E7E4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MOV AX, 01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highlight>
                  <a:srgbClr val="E7E7E4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MOV BX, 02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1427" y="4450913"/>
            <a:ext cx="4392454" cy="8303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8953" y="5592604"/>
            <a:ext cx="2594967" cy="3244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Ventajas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9718953" y="6041588"/>
            <a:ext cx="3977402" cy="664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Mayor control del hardware. Programación más rápida. Menos errores.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DA1A35A-D51A-83EB-A3E1-D7C5DAB43501}"/>
              </a:ext>
            </a:extLst>
          </p:cNvPr>
          <p:cNvSpPr txBox="1"/>
          <p:nvPr/>
        </p:nvSpPr>
        <p:spPr>
          <a:xfrm>
            <a:off x="2919630" y="160060"/>
            <a:ext cx="2556162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sz="4450" b="1" dirty="0">
                <a:solidFill>
                  <a:srgbClr val="4A4A45"/>
                </a:solidFill>
              </a:rPr>
              <a:t>Hollerith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D089F39-BF12-AEF3-70F2-88F3CDFB3D69}"/>
              </a:ext>
            </a:extLst>
          </p:cNvPr>
          <p:cNvSpPr/>
          <p:nvPr/>
        </p:nvSpPr>
        <p:spPr>
          <a:xfrm>
            <a:off x="1293453" y="1567458"/>
            <a:ext cx="5808518" cy="3434648"/>
          </a:xfrm>
          <a:prstGeom prst="rect">
            <a:avLst/>
          </a:prstGeom>
          <a:solidFill>
            <a:srgbClr val="E5DF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" name="Flecha: doblada hacia arriba 3">
            <a:extLst>
              <a:ext uri="{FF2B5EF4-FFF2-40B4-BE49-F238E27FC236}">
                <a16:creationId xmlns:a16="http://schemas.microsoft.com/office/drawing/2014/main" id="{695C3F2A-33B4-D70E-561C-15CE514123D7}"/>
              </a:ext>
            </a:extLst>
          </p:cNvPr>
          <p:cNvSpPr/>
          <p:nvPr/>
        </p:nvSpPr>
        <p:spPr>
          <a:xfrm flipV="1">
            <a:off x="7528431" y="1545742"/>
            <a:ext cx="4021277" cy="1445105"/>
          </a:xfrm>
          <a:prstGeom prst="bentUpArrow">
            <a:avLst>
              <a:gd name="adj1" fmla="val 23137"/>
              <a:gd name="adj2" fmla="val 39021"/>
              <a:gd name="adj3" fmla="val 42587"/>
            </a:avLst>
          </a:prstGeom>
          <a:solidFill>
            <a:srgbClr val="E5DFD2"/>
          </a:solidFill>
          <a:ln>
            <a:solidFill>
              <a:srgbClr val="4A4A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>
              <a:ln>
                <a:solidFill>
                  <a:srgbClr val="E5DFD2"/>
                </a:solidFill>
              </a:ln>
              <a:solidFill>
                <a:srgbClr val="E5DFD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33180D-8B89-DC61-4970-778F93528A73}"/>
              </a:ext>
            </a:extLst>
          </p:cNvPr>
          <p:cNvSpPr txBox="1"/>
          <p:nvPr/>
        </p:nvSpPr>
        <p:spPr>
          <a:xfrm>
            <a:off x="3044321" y="988328"/>
            <a:ext cx="230678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1950-1960</a:t>
            </a: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25AB8F-FB58-8459-399B-C6538043C86B}"/>
              </a:ext>
            </a:extLst>
          </p:cNvPr>
          <p:cNvSpPr txBox="1"/>
          <p:nvPr/>
        </p:nvSpPr>
        <p:spPr>
          <a:xfrm>
            <a:off x="9286017" y="2990847"/>
            <a:ext cx="3508660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</a:rPr>
              <a:t>mnemónicos</a:t>
            </a:r>
            <a:endParaRPr lang="es-US" sz="4450" dirty="0">
              <a:solidFill>
                <a:srgbClr val="4A4A45"/>
              </a:solidFill>
            </a:endParaRPr>
          </a:p>
        </p:txBody>
      </p:sp>
      <p:pic>
        <p:nvPicPr>
          <p:cNvPr id="2056" name="Picture 8" descr="Kathleen Booth creó el lenguaje ensamblador y fue pionera de la  inteligencia artificial. Ha muerto a los 100 años">
            <a:extLst>
              <a:ext uri="{FF2B5EF4-FFF2-40B4-BE49-F238E27FC236}">
                <a16:creationId xmlns:a16="http://schemas.microsoft.com/office/drawing/2014/main" id="{D8C4FDC5-A71C-981E-A77E-763CFBF17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25" y="1797258"/>
            <a:ext cx="5288973" cy="29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49F6E3F-B074-878A-C2E6-0432A4CCE58D}"/>
              </a:ext>
            </a:extLst>
          </p:cNvPr>
          <p:cNvSpPr/>
          <p:nvPr/>
        </p:nvSpPr>
        <p:spPr>
          <a:xfrm>
            <a:off x="8708880" y="3804615"/>
            <a:ext cx="4840429" cy="3413629"/>
          </a:xfrm>
          <a:prstGeom prst="rect">
            <a:avLst/>
          </a:prstGeom>
          <a:solidFill>
            <a:srgbClr val="E5DF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058" name="Picture 10" descr="Mnemónicos en lenguaje ensamblador – Tareas">
            <a:extLst>
              <a:ext uri="{FF2B5EF4-FFF2-40B4-BE49-F238E27FC236}">
                <a16:creationId xmlns:a16="http://schemas.microsoft.com/office/drawing/2014/main" id="{FDAFFF85-2888-193B-A549-08F45BC8E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89" y="4027046"/>
            <a:ext cx="4353358" cy="29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C42C758-68E4-D3C0-9A58-89C87AD6A7F2}"/>
              </a:ext>
            </a:extLst>
          </p:cNvPr>
          <p:cNvSpPr/>
          <p:nvPr/>
        </p:nvSpPr>
        <p:spPr>
          <a:xfrm>
            <a:off x="2075259" y="5779610"/>
            <a:ext cx="4494051" cy="1438634"/>
          </a:xfrm>
          <a:prstGeom prst="rect">
            <a:avLst/>
          </a:prstGeom>
          <a:solidFill>
            <a:srgbClr val="E5DF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sz="240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CA6F951-9BFF-E70F-9E27-090C6863A5FA}"/>
              </a:ext>
            </a:extLst>
          </p:cNvPr>
          <p:cNvSpPr/>
          <p:nvPr/>
        </p:nvSpPr>
        <p:spPr>
          <a:xfrm>
            <a:off x="2169465" y="5825237"/>
            <a:ext cx="4056491" cy="996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s-MX" sz="24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palabra que sustituye a un código de operación, con lo cual resulta más fácil la programación</a:t>
            </a:r>
            <a:endParaRPr lang="en-US" sz="2400" dirty="0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4114164E-2AB9-5962-9252-142907C0E368}"/>
              </a:ext>
            </a:extLst>
          </p:cNvPr>
          <p:cNvSpPr/>
          <p:nvPr/>
        </p:nvSpPr>
        <p:spPr>
          <a:xfrm rot="4312108">
            <a:off x="7135962" y="5172390"/>
            <a:ext cx="820882" cy="1787486"/>
          </a:xfrm>
          <a:prstGeom prst="downArrow">
            <a:avLst/>
          </a:prstGeom>
          <a:solidFill>
            <a:srgbClr val="E5DF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4202705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5444" y="933807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Tercera Generación: Lenguajes de Alto Nivel (1950s-1970s)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5" name="Text 2"/>
          <p:cNvSpPr/>
          <p:nvPr/>
        </p:nvSpPr>
        <p:spPr>
          <a:xfrm>
            <a:off x="6436638" y="3740468"/>
            <a:ext cx="19740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6554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Características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45875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Independencia del hardware. Uso de compiladores o intérpretes. Mayor </a:t>
            </a:r>
            <a:r>
              <a:rPr lang="en-US" sz="1750" dirty="0" err="1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abstracción</a:t>
            </a: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6554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9" name="Text 6"/>
          <p:cNvSpPr/>
          <p:nvPr/>
        </p:nvSpPr>
        <p:spPr>
          <a:xfrm>
            <a:off x="10328315" y="3740468"/>
            <a:ext cx="19740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6554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Ejemplos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45875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FORTRAN, COBOL, C. Facilitan la programación científica y empresarial.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</p:spPr>
      </p:sp>
      <p:sp>
        <p:nvSpPr>
          <p:cNvPr id="13" name="Text 10"/>
          <p:cNvSpPr/>
          <p:nvPr/>
        </p:nvSpPr>
        <p:spPr>
          <a:xfrm>
            <a:off x="6436638" y="6164461"/>
            <a:ext cx="19740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7945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Beneficios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69869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Portabilidad del código. Mayor productividad. Facilidad de aprendizaje.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CE631FB-A858-3A62-8AAA-129A1604F36F}"/>
              </a:ext>
            </a:extLst>
          </p:cNvPr>
          <p:cNvSpPr/>
          <p:nvPr/>
        </p:nvSpPr>
        <p:spPr>
          <a:xfrm>
            <a:off x="1155937" y="1592572"/>
            <a:ext cx="5621481" cy="3790173"/>
          </a:xfrm>
          <a:prstGeom prst="rect">
            <a:avLst/>
          </a:prstGeom>
          <a:solidFill>
            <a:srgbClr val="E5DF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889BEE6-3BFB-3311-8E3A-93E3BE316877}"/>
              </a:ext>
            </a:extLst>
          </p:cNvPr>
          <p:cNvSpPr/>
          <p:nvPr/>
        </p:nvSpPr>
        <p:spPr>
          <a:xfrm>
            <a:off x="8757001" y="3810424"/>
            <a:ext cx="4814454" cy="3434648"/>
          </a:xfrm>
          <a:prstGeom prst="rect">
            <a:avLst/>
          </a:prstGeom>
          <a:solidFill>
            <a:srgbClr val="E5DF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3076" name="Picture 4" descr="IBM 704 - Wikipedia, la enciclopedia libre">
            <a:extLst>
              <a:ext uri="{FF2B5EF4-FFF2-40B4-BE49-F238E27FC236}">
                <a16:creationId xmlns:a16="http://schemas.microsoft.com/office/drawing/2014/main" id="{4532FFD6-D92D-CDC1-BEFE-65C4F70D1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b="7389"/>
          <a:stretch/>
        </p:blipFill>
        <p:spPr bwMode="auto">
          <a:xfrm>
            <a:off x="1568250" y="1882718"/>
            <a:ext cx="4978192" cy="342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: doblada hacia arriba 3">
            <a:extLst>
              <a:ext uri="{FF2B5EF4-FFF2-40B4-BE49-F238E27FC236}">
                <a16:creationId xmlns:a16="http://schemas.microsoft.com/office/drawing/2014/main" id="{0E18F4A8-FC02-C9CB-192E-222A40BBD011}"/>
              </a:ext>
            </a:extLst>
          </p:cNvPr>
          <p:cNvSpPr/>
          <p:nvPr/>
        </p:nvSpPr>
        <p:spPr>
          <a:xfrm flipV="1">
            <a:off x="7725858" y="1984663"/>
            <a:ext cx="3849615" cy="1032532"/>
          </a:xfrm>
          <a:prstGeom prst="bentUpArrow">
            <a:avLst>
              <a:gd name="adj1" fmla="val 23137"/>
              <a:gd name="adj2" fmla="val 49276"/>
              <a:gd name="adj3" fmla="val 42587"/>
            </a:avLst>
          </a:prstGeom>
          <a:solidFill>
            <a:srgbClr val="E5DFD2"/>
          </a:solidFill>
          <a:ln>
            <a:solidFill>
              <a:srgbClr val="4A4A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>
              <a:ln>
                <a:solidFill>
                  <a:srgbClr val="E5DFD2"/>
                </a:solidFill>
              </a:ln>
              <a:solidFill>
                <a:srgbClr val="E5DFD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FCD791-8AD8-8506-2419-F06EC3E178BC}"/>
              </a:ext>
            </a:extLst>
          </p:cNvPr>
          <p:cNvSpPr txBox="1"/>
          <p:nvPr/>
        </p:nvSpPr>
        <p:spPr>
          <a:xfrm>
            <a:off x="3059498" y="229184"/>
            <a:ext cx="2556162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sz="4450" b="1" dirty="0">
                <a:solidFill>
                  <a:srgbClr val="4A4A45"/>
                </a:solidFill>
              </a:rPr>
              <a:t>IBM 704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13ED85-CB58-E0D2-4304-EFCF77E673C2}"/>
              </a:ext>
            </a:extLst>
          </p:cNvPr>
          <p:cNvSpPr txBox="1"/>
          <p:nvPr/>
        </p:nvSpPr>
        <p:spPr>
          <a:xfrm>
            <a:off x="2932209" y="1025767"/>
            <a:ext cx="2810741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1955 y 1960</a:t>
            </a: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.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517ABAA-B3D0-E9E0-3395-CC0DE9F696C2}"/>
              </a:ext>
            </a:extLst>
          </p:cNvPr>
          <p:cNvSpPr/>
          <p:nvPr/>
        </p:nvSpPr>
        <p:spPr>
          <a:xfrm>
            <a:off x="1079727" y="5775466"/>
            <a:ext cx="5955239" cy="11782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s-MX" sz="20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La funcionalidad de un lenguaje de programación de alto nivel es fascinante. Funciona proporcionando una capa de abstracción que protege al programador de las complejidades del hardware del sistema.</a:t>
            </a:r>
            <a:endParaRPr lang="en-US" sz="20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E3A2E3-955D-F80F-EAD7-7A84A4A7C862}"/>
              </a:ext>
            </a:extLst>
          </p:cNvPr>
          <p:cNvSpPr txBox="1"/>
          <p:nvPr/>
        </p:nvSpPr>
        <p:spPr>
          <a:xfrm>
            <a:off x="7232073" y="2938466"/>
            <a:ext cx="7398327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</a:rPr>
              <a:t>Independencia del hardware</a:t>
            </a:r>
            <a:endParaRPr lang="es-US" sz="4450" dirty="0">
              <a:solidFill>
                <a:srgbClr val="4A4A45"/>
              </a:solidFill>
            </a:endParaRP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F224607-8D6B-D7A8-8227-D25B61C8C628}"/>
              </a:ext>
            </a:extLst>
          </p:cNvPr>
          <p:cNvSpPr/>
          <p:nvPr/>
        </p:nvSpPr>
        <p:spPr>
          <a:xfrm rot="4312108">
            <a:off x="7544188" y="5168266"/>
            <a:ext cx="703590" cy="1214398"/>
          </a:xfrm>
          <a:prstGeom prst="downArrow">
            <a:avLst/>
          </a:prstGeom>
          <a:solidFill>
            <a:srgbClr val="E5DF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3078" name="Picture 6" descr="Fortran Programming Language: Getting Started with the Fortran">
            <a:extLst>
              <a:ext uri="{FF2B5EF4-FFF2-40B4-BE49-F238E27FC236}">
                <a16:creationId xmlns:a16="http://schemas.microsoft.com/office/drawing/2014/main" id="{7AEF4A46-4C58-75AD-A233-2B4C7D722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48" y="4011037"/>
            <a:ext cx="4413997" cy="294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0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Cuarta Generación: Lenguajes Orientados a Bases de Datos (1970s-1990s)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2158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Características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6297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Diseñados para gestión de bases de datos. Mayor facilidad de uso.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14123" y="3516273"/>
            <a:ext cx="16442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2158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Ejemplo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SQL. Permite consultas complejas y manipulación de datos.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39996" y="3904774"/>
            <a:ext cx="16442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6684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Ventajas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158865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Desarrollo rápido de aplicaciones. Reducción de código.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51495" y="6130647"/>
            <a:ext cx="16442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66844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Popularidad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6158865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Ampliamente utilizados en sistemas de gestión de información.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5622" y="5742146"/>
            <a:ext cx="16442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4601"/>
            <a:ext cx="7579519" cy="27936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Quinta Generación: Lenguajes de Inteligencia Artificial y Programación Lógica (1980s-Presente)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2241" y="3743444"/>
            <a:ext cx="3678079" cy="2002869"/>
          </a:xfrm>
          <a:prstGeom prst="roundRect">
            <a:avLst>
              <a:gd name="adj" fmla="val 1674"/>
            </a:avLst>
          </a:prstGeom>
          <a:solidFill>
            <a:srgbClr val="E5DFD2"/>
          </a:solidFill>
        </p:spPr>
      </p:sp>
      <p:sp>
        <p:nvSpPr>
          <p:cNvPr id="5" name="Text 2"/>
          <p:cNvSpPr/>
          <p:nvPr/>
        </p:nvSpPr>
        <p:spPr>
          <a:xfrm>
            <a:off x="1005721" y="3966924"/>
            <a:ext cx="2793921" cy="349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Características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5721" y="4450199"/>
            <a:ext cx="3231118" cy="10726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Basados en lógica y reglas. Utilizados en IA y sistemas expertos.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83800" y="3743444"/>
            <a:ext cx="3678079" cy="2002869"/>
          </a:xfrm>
          <a:prstGeom prst="roundRect">
            <a:avLst>
              <a:gd name="adj" fmla="val 1674"/>
            </a:avLst>
          </a:prstGeom>
          <a:solidFill>
            <a:srgbClr val="E5DFD2"/>
          </a:solidFill>
        </p:spPr>
      </p:sp>
      <p:sp>
        <p:nvSpPr>
          <p:cNvPr id="8" name="Text 5"/>
          <p:cNvSpPr/>
          <p:nvPr/>
        </p:nvSpPr>
        <p:spPr>
          <a:xfrm>
            <a:off x="4907280" y="3966924"/>
            <a:ext cx="2793921" cy="349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Ejemplos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07280" y="4450199"/>
            <a:ext cx="3231118" cy="10726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Prolog, Lisp. Permiten razonamiento automático y aprendizaje.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82241" y="5969794"/>
            <a:ext cx="7579519" cy="1645325"/>
          </a:xfrm>
          <a:prstGeom prst="roundRect">
            <a:avLst>
              <a:gd name="adj" fmla="val 2038"/>
            </a:avLst>
          </a:prstGeom>
          <a:solidFill>
            <a:srgbClr val="E5DFD2"/>
          </a:solidFill>
        </p:spPr>
      </p:sp>
      <p:sp>
        <p:nvSpPr>
          <p:cNvPr id="11" name="Text 8"/>
          <p:cNvSpPr/>
          <p:nvPr/>
        </p:nvSpPr>
        <p:spPr>
          <a:xfrm>
            <a:off x="1005721" y="6193274"/>
            <a:ext cx="2793921" cy="349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Aplicaciones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5721" y="6676549"/>
            <a:ext cx="7132558" cy="7150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Robótica, procesamiento del </a:t>
            </a:r>
            <a:r>
              <a:rPr lang="en-US" sz="2000" dirty="0" err="1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lenguaje</a:t>
            </a:r>
            <a:r>
              <a:rPr lang="en-US" sz="2000" dirty="0">
                <a:solidFill>
                  <a:srgbClr val="4A4A45"/>
                </a:solidFill>
                <a:latin typeface="Lato" panose="020F0802020204030203" pitchFamily="34" charset="0"/>
                <a:ea typeface="Lato" panose="020F0802020204030203" pitchFamily="34" charset="-122"/>
                <a:cs typeface="Lato" panose="020F0802020204030203" pitchFamily="34" charset="-120"/>
              </a:rPr>
              <a:t> natural, reconocimiento de patrones.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579</Words>
  <Application>Microsoft Office PowerPoint</Application>
  <PresentationFormat>Personalizado</PresentationFormat>
  <Paragraphs>101</Paragraphs>
  <Slides>11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Consolas</vt:lpstr>
      <vt:lpstr>Calibri</vt:lpstr>
      <vt:lpstr>Google Sans</vt:lpstr>
      <vt:lpstr>Lato Bold</vt:lpstr>
      <vt:lpstr>Arial</vt:lpstr>
      <vt:lpstr>Lato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Nicol hiraeta</cp:lastModifiedBy>
  <cp:revision>8</cp:revision>
  <dcterms:created xsi:type="dcterms:W3CDTF">2025-02-16T04:12:00Z</dcterms:created>
  <dcterms:modified xsi:type="dcterms:W3CDTF">2025-03-10T03:03:17Z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83EBCB39D99546F1AF133F7EFB21F04C_13</vt:lpwstr>
  </property>
  <property fmtid="{D5CDD505-2E9C-101B-9397-08002B2CF9AE}" pid="3" name="KSOProductBuildVer">
    <vt:lpwstr>2058-12.2.0.19805</vt:lpwstr>
  </property>
</Properties>
</file>